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4" r:id="rId3"/>
    <p:sldId id="369" r:id="rId4"/>
    <p:sldId id="342" r:id="rId5"/>
    <p:sldId id="370" r:id="rId6"/>
    <p:sldId id="372" r:id="rId8"/>
    <p:sldId id="373" r:id="rId9"/>
    <p:sldId id="546" r:id="rId10"/>
    <p:sldId id="615" r:id="rId11"/>
    <p:sldId id="374" r:id="rId12"/>
    <p:sldId id="980" r:id="rId13"/>
    <p:sldId id="375" r:id="rId14"/>
    <p:sldId id="380" r:id="rId15"/>
    <p:sldId id="381" r:id="rId16"/>
    <p:sldId id="378" r:id="rId17"/>
    <p:sldId id="382" r:id="rId18"/>
    <p:sldId id="981" r:id="rId19"/>
    <p:sldId id="982" r:id="rId20"/>
    <p:sldId id="911" r:id="rId21"/>
    <p:sldId id="936" r:id="rId22"/>
    <p:sldId id="385" r:id="rId23"/>
    <p:sldId id="971" r:id="rId24"/>
    <p:sldId id="972" r:id="rId25"/>
    <p:sldId id="965" r:id="rId26"/>
    <p:sldId id="966" r:id="rId27"/>
    <p:sldId id="967" r:id="rId28"/>
    <p:sldId id="968" r:id="rId29"/>
    <p:sldId id="969" r:id="rId30"/>
    <p:sldId id="970" r:id="rId31"/>
    <p:sldId id="387" r:id="rId32"/>
    <p:sldId id="585" r:id="rId33"/>
    <p:sldId id="963" r:id="rId34"/>
    <p:sldId id="699" r:id="rId35"/>
    <p:sldId id="392" r:id="rId36"/>
    <p:sldId id="394" r:id="rId37"/>
    <p:sldId id="400" r:id="rId38"/>
    <p:sldId id="396" r:id="rId39"/>
    <p:sldId id="397" r:id="rId40"/>
    <p:sldId id="399" r:id="rId41"/>
    <p:sldId id="975" r:id="rId42"/>
    <p:sldId id="976" r:id="rId43"/>
    <p:sldId id="977" r:id="rId44"/>
    <p:sldId id="978" r:id="rId45"/>
    <p:sldId id="979" r:id="rId46"/>
    <p:sldId id="983" r:id="rId47"/>
    <p:sldId id="984" r:id="rId48"/>
  </p:sldIdLst>
  <p:sldSz cx="9144000" cy="51435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" initials="m" lastIdx="1" clrIdx="0"/>
  <p:cmAuthor id="2" name="作者" initials="A" lastIdx="0" clrIdx="1"/>
  <p:cmAuthor id="0" name="Mia Vida Villanueva" initials="MVV" lastIdx="1" clrIdx="0"/>
  <p:cmAuthor id="7" name="1206988966@qq.com" initials="1" lastIdx="1" clrIdx="2"/>
  <p:cmAuthor id="8" name="姜伟光" initials="姜" lastIdx="1" clrIdx="0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C0F"/>
    <a:srgbClr val="FF0000"/>
    <a:srgbClr val="012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672"/>
        <p:guide pos="297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2052" name="幻灯片图像占位符 3"/>
          <p:cNvSpPr>
            <a:spLocks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endParaRPr lang="zh-CN" altLang="en-US" sz="1200" dirty="0"/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"/>
            <a:ext cx="9143365" cy="5144135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635" y="635"/>
            <a:ext cx="9154160" cy="51435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离家近logo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288" y="3797300"/>
            <a:ext cx="987425" cy="987425"/>
          </a:xfrm>
          <a:prstGeom prst="rect">
            <a:avLst/>
          </a:prstGeom>
        </p:spPr>
      </p:pic>
      <p:sp>
        <p:nvSpPr>
          <p:cNvPr id="16" name="日期占位符 3"/>
          <p:cNvSpPr>
            <a:spLocks noGrp="1"/>
          </p:cNvSpPr>
          <p:nvPr userDrawn="1"/>
        </p:nvSpPr>
        <p:spPr>
          <a:xfrm>
            <a:off x="3864610" y="4791075"/>
            <a:ext cx="1414780" cy="32639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zh-CN"/>
            </a:defPPr>
            <a:lvl1pPr marL="0" algn="l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30000"/>
              </a:lnSpc>
            </a:pPr>
            <a:r>
              <a:rPr lang="zh-CN" altLang="en-US" sz="75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钱多事少 • 离家近</a:t>
            </a:r>
            <a:r>
              <a:rPr lang="en-US" altLang="zh-CN" sz="75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APP </a:t>
            </a:r>
            <a:endParaRPr lang="zh-CN" altLang="en-US" sz="75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4265930" y="221615"/>
            <a:ext cx="648335" cy="720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曼标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72255" y="294640"/>
            <a:ext cx="978535" cy="2419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318" y="127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635"/>
            <a:ext cx="9144000" cy="5144135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318" y="1270"/>
            <a:ext cx="9144000" cy="51435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曼标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515" y="178435"/>
            <a:ext cx="763270" cy="188595"/>
          </a:xfrm>
          <a:prstGeom prst="rect">
            <a:avLst/>
          </a:prstGeom>
        </p:spPr>
      </p:pic>
      <p:pic>
        <p:nvPicPr>
          <p:cNvPr id="30" name="图片 29" descr="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70" y="5117465"/>
            <a:ext cx="9147175" cy="27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-1587" y="-63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635"/>
            <a:ext cx="9144000" cy="514223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1270" y="-1270"/>
            <a:ext cx="9144000" cy="515175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75" y="5123180"/>
            <a:ext cx="9147175" cy="27305"/>
          </a:xfrm>
          <a:prstGeom prst="rect">
            <a:avLst/>
          </a:prstGeom>
        </p:spPr>
      </p:pic>
      <p:pic>
        <p:nvPicPr>
          <p:cNvPr id="9" name="图片 8" descr="离家近logo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26450" y="4458335"/>
            <a:ext cx="422910" cy="422910"/>
          </a:xfrm>
          <a:prstGeom prst="rect">
            <a:avLst/>
          </a:prstGeom>
        </p:spPr>
      </p:pic>
      <p:sp>
        <p:nvSpPr>
          <p:cNvPr id="16" name="日期占位符 3"/>
          <p:cNvSpPr>
            <a:spLocks noGrp="1"/>
          </p:cNvSpPr>
          <p:nvPr userDrawn="1"/>
        </p:nvSpPr>
        <p:spPr>
          <a:xfrm>
            <a:off x="6379845" y="4834890"/>
            <a:ext cx="2573655" cy="27305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zh-CN"/>
            </a:defPPr>
            <a:lvl1pPr marL="0" algn="l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30000"/>
              </a:lnSpc>
            </a:pP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钱多事少 </a:t>
            </a: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• 离家近</a:t>
            </a: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APP</a:t>
            </a:r>
            <a:r>
              <a:rPr lang="en-US" altLang="zh-CN" sz="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 </a:t>
            </a:r>
            <a:r>
              <a:rPr lang="en-US" altLang="zh-CN" sz="75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地暖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新风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净水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智能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空调  </a:t>
            </a:r>
            <a:endParaRPr lang="zh-CN" altLang="en-US" sz="75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318" y="127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" y="635"/>
            <a:ext cx="9144000" cy="5144135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318" y="1270"/>
            <a:ext cx="9144000" cy="51435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曼标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515" y="178435"/>
            <a:ext cx="763270" cy="188595"/>
          </a:xfrm>
          <a:prstGeom prst="rect">
            <a:avLst/>
          </a:prstGeom>
        </p:spPr>
      </p:pic>
      <p:pic>
        <p:nvPicPr>
          <p:cNvPr id="30" name="图片 29" descr="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70" y="5117465"/>
            <a:ext cx="9147175" cy="27305"/>
          </a:xfrm>
          <a:prstGeom prst="rect">
            <a:avLst/>
          </a:prstGeom>
        </p:spPr>
      </p:pic>
      <p:pic>
        <p:nvPicPr>
          <p:cNvPr id="4" name="图片 3" descr="离家近logo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26450" y="4458335"/>
            <a:ext cx="422910" cy="422910"/>
          </a:xfrm>
          <a:prstGeom prst="rect">
            <a:avLst/>
          </a:prstGeom>
        </p:spPr>
      </p:pic>
      <p:sp>
        <p:nvSpPr>
          <p:cNvPr id="5" name="日期占位符 3"/>
          <p:cNvSpPr>
            <a:spLocks noGrp="1"/>
          </p:cNvSpPr>
          <p:nvPr userDrawn="1"/>
        </p:nvSpPr>
        <p:spPr>
          <a:xfrm>
            <a:off x="6379845" y="4834890"/>
            <a:ext cx="2573655" cy="27305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zh-CN"/>
            </a:defPPr>
            <a:lvl1pPr marL="0" algn="l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30000"/>
              </a:lnSpc>
            </a:pP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钱多事少 </a:t>
            </a:r>
            <a:r>
              <a:rPr lang="zh-CN" altLang="en-US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• 离家近</a:t>
            </a:r>
            <a:r>
              <a:rPr lang="en-US" altLang="zh-CN" sz="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APP</a:t>
            </a:r>
            <a:r>
              <a:rPr lang="en-US" altLang="zh-CN" sz="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 </a:t>
            </a:r>
            <a:r>
              <a:rPr lang="en-US" altLang="zh-CN" sz="75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地暖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新风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净水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智能 </a:t>
            </a:r>
            <a:r>
              <a:rPr lang="en-US" altLang="zh-CN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| </a:t>
            </a:r>
            <a:r>
              <a:rPr lang="zh-CN" altLang="en-US" sz="75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2" charset="-122"/>
                <a:cs typeface="Arial" panose="020B0604020202020204" pitchFamily="34" charset="0"/>
              </a:rPr>
              <a:t>空调  </a:t>
            </a:r>
            <a:endParaRPr lang="zh-CN" altLang="en-US" sz="75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80195" cy="51638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81465" cy="516445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35"/>
            <a:ext cx="9180195" cy="5163820"/>
          </a:xfrm>
          <a:prstGeom prst="rect">
            <a:avLst/>
          </a:prstGeom>
          <a:solidFill>
            <a:srgbClr val="C0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5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4335" y="4320540"/>
            <a:ext cx="782955" cy="626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80195" cy="51638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0" y="0"/>
            <a:ext cx="9175750" cy="516445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635" y="635"/>
            <a:ext cx="9180195" cy="5163820"/>
          </a:xfrm>
          <a:prstGeom prst="rect">
            <a:avLst/>
          </a:prstGeom>
          <a:solidFill>
            <a:schemeClr val="accent6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5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4335" y="4320540"/>
            <a:ext cx="782955" cy="6267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80195" cy="5163820"/>
          </a:xfrm>
          <a:prstGeom prst="rect">
            <a:avLst/>
          </a:prstGeom>
          <a:solidFill>
            <a:srgbClr val="01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标志建筑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635"/>
            <a:ext cx="9180195" cy="514286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635" y="635"/>
            <a:ext cx="9180195" cy="5163820"/>
          </a:xfrm>
          <a:prstGeom prst="rect">
            <a:avLst/>
          </a:prstGeom>
          <a:solidFill>
            <a:srgbClr val="012D8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6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5955" y="4335780"/>
            <a:ext cx="603885" cy="603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标志建筑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305" y="0"/>
            <a:ext cx="9099550" cy="513334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5080" y="0"/>
            <a:ext cx="9144000" cy="51435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离家近logo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98633" y="224790"/>
            <a:ext cx="546735" cy="546735"/>
          </a:xfrm>
          <a:prstGeom prst="rect">
            <a:avLst/>
          </a:prstGeom>
        </p:spPr>
      </p:pic>
      <p:pic>
        <p:nvPicPr>
          <p:cNvPr id="14" name="图片 13" descr="曼标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217988" y="4746625"/>
            <a:ext cx="696595" cy="1720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6.png"/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tags" Target="../tags/tag4.xml"/><Relationship Id="rId1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4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4.png"/><Relationship Id="rId1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1" Type="http://schemas.openxmlformats.org/officeDocument/2006/relationships/tags" Target="../tags/tag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57818" y="1814830"/>
            <a:ext cx="342836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6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《</a:t>
            </a:r>
            <a:r>
              <a:rPr lang="en-US" altLang="zh-CN" sz="36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PIC6</a:t>
            </a:r>
            <a:r>
              <a:rPr lang="zh-CN" altLang="en-US" sz="36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月</a:t>
            </a:r>
            <a:r>
              <a:rPr lang="zh-CN" altLang="en-US" sz="36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发布》</a:t>
            </a:r>
            <a:endParaRPr lang="zh-CN" altLang="en-US" sz="36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endParaRPr lang="zh-CN" altLang="en-US" sz="36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产品创新中心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176655" y="120650"/>
            <a:ext cx="4845685" cy="50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sym typeface="+mn-ea"/>
              </a:rPr>
              <a:t>全联供</a:t>
            </a:r>
            <a:r>
              <a:rPr lang="zh-CN" altLang="en-US" sz="20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sym typeface="+mn-ea"/>
              </a:rPr>
              <a:t>系统</a:t>
            </a:r>
            <a:endParaRPr lang="zh-CN" altLang="en-US" sz="20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" y="667385"/>
            <a:ext cx="905891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2271395" y="205740"/>
            <a:ext cx="4845685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spc="120">
                <a:solidFill>
                  <a:srgbClr val="40404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sym typeface="+mn-ea"/>
              </a:rPr>
              <a:t>全联供系统示意图</a:t>
            </a:r>
            <a:endParaRPr lang="zh-CN" altLang="en-US" sz="2000" spc="120">
              <a:solidFill>
                <a:srgbClr val="40404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sym typeface="+mn-ea"/>
            </a:endParaRPr>
          </a:p>
        </p:txBody>
      </p:sp>
      <p:pic>
        <p:nvPicPr>
          <p:cNvPr id="9" name="图片 8" descr="未命名 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913130"/>
            <a:ext cx="7921625" cy="3980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111885" y="360045"/>
            <a:ext cx="32258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全联供房间温控器</a:t>
            </a:r>
            <a:endParaRPr lang="zh-CN" altLang="en-US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6620" y="1266825"/>
            <a:ext cx="5461635" cy="2684780"/>
          </a:xfrm>
          <a:prstGeom prst="rect">
            <a:avLst/>
          </a:prstGeom>
        </p:spPr>
      </p:pic>
      <p:pic>
        <p:nvPicPr>
          <p:cNvPr id="1073743179" name="图片 310" descr="全联供房间温控器"/>
          <p:cNvPicPr>
            <a:picLocks noChangeAspect="1"/>
          </p:cNvPicPr>
          <p:nvPr/>
        </p:nvPicPr>
        <p:blipFill>
          <a:blip r:embed="rId2"/>
          <a:srcRect l="31024" t="18536" r="33406" b="19800"/>
          <a:stretch>
            <a:fillRect/>
          </a:stretch>
        </p:blipFill>
        <p:spPr>
          <a:xfrm>
            <a:off x="221615" y="935990"/>
            <a:ext cx="3378200" cy="3271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111885" y="360045"/>
            <a:ext cx="32258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全联供接入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miBEE APP</a:t>
            </a:r>
            <a:endParaRPr lang="en-US" altLang="zh-CN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" y="1011555"/>
            <a:ext cx="4465955" cy="3576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011555"/>
            <a:ext cx="3542030" cy="3576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2148840" y="1182370"/>
            <a:ext cx="4845685" cy="1454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spc="12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全联供</a:t>
            </a:r>
            <a:r>
              <a:rPr lang="zh-CN" altLang="en-US" sz="2800" spc="12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分集水器</a:t>
            </a:r>
            <a:endParaRPr lang="zh-CN" altLang="en-US" sz="2800" spc="12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endParaRPr lang="zh-CN" altLang="en-US" sz="1900" spc="12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sz="1900" spc="12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力学性能比黄铜更硬更强</a:t>
            </a:r>
            <a:endParaRPr lang="zh-CN" altLang="en-US" sz="1900" spc="12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sz="1900" spc="12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符合饮用水</a:t>
            </a:r>
            <a:r>
              <a:rPr lang="zh-CN" altLang="en-US" sz="1900" spc="120"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卫生</a:t>
            </a:r>
            <a:r>
              <a:rPr lang="zh-CN" altLang="en-US" sz="1900" spc="12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标准</a:t>
            </a:r>
            <a:endParaRPr lang="zh-CN" altLang="en-US" sz="1900" spc="12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</p:txBody>
      </p:sp>
      <p:sp>
        <p:nvSpPr>
          <p:cNvPr id="7" name="标题 4"/>
          <p:cNvSpPr>
            <a:spLocks noGrp="1"/>
          </p:cNvSpPr>
          <p:nvPr/>
        </p:nvSpPr>
        <p:spPr>
          <a:xfrm>
            <a:off x="1577975" y="2595245"/>
            <a:ext cx="5987415" cy="1454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sz="1900" spc="12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特点：</a:t>
            </a:r>
            <a:endParaRPr lang="zh-CN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壁厚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4mm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，承压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20ba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，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95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°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C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使用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50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年。</a:t>
            </a:r>
            <a:endParaRPr lang="zh-CN" altLang="en-US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DN32(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内通径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34mm)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，</a:t>
            </a:r>
            <a:endParaRPr lang="zh-CN" altLang="en-US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外丝接口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G1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寸或</a:t>
            </a: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1-1/4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寸可选配。</a:t>
            </a:r>
            <a:endParaRPr lang="zh-CN" altLang="en-US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>
              <a:lnSpc>
                <a:spcPts val="1600"/>
              </a:lnSpc>
            </a:pPr>
            <a:r>
              <a:rPr lang="en-US" altLang="zh-CN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EPP</a:t>
            </a:r>
            <a:r>
              <a:rPr lang="zh-CN" altLang="en-US" sz="1600" spc="120">
                <a:solidFill>
                  <a:srgbClr val="40404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保温外套，冷热水防结露。</a:t>
            </a:r>
            <a:endParaRPr lang="zh-CN" altLang="en-US" sz="1600" spc="120">
              <a:solidFill>
                <a:srgbClr val="40404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endParaRPr lang="zh-CN" altLang="en-US" sz="1600" spc="12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2271395" y="234950"/>
            <a:ext cx="4845685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全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联供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分集水器</a:t>
            </a:r>
            <a:endParaRPr lang="zh-CN" altLang="en-US" sz="2000" spc="120">
              <a:solidFill>
                <a:srgbClr val="404040"/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160" y="3700780"/>
            <a:ext cx="658304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/>
            <a:r>
              <a:rPr lang="zh-CN" altLang="en-US" sz="1400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特术：</a:t>
            </a:r>
            <a:endParaRPr lang="zh-CN" altLang="en-US" sz="1400" smtClean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+mn-ea"/>
              <a:sym typeface="+mn-ea"/>
            </a:endParaRPr>
          </a:p>
          <a:p>
            <a:pPr algn="ctr" eaLnBrk="0" hangingPunct="0"/>
            <a:r>
              <a:rPr lang="zh-CN" altLang="en-US" sz="1400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1）瑞士EMS进口材料，铜塑合金结构。2）设计：壁厚4mm/内通径34mm/承压20ba/耐温95℃/使用寿命50年。3）标准接口：外丝G1寸。EPP防护保温，防止高温冷水结露。4）2或3模数可倒置，适应地面、墙面、吊顶多形式冷暖盘管系统。5）多种形式管接头，自由选配。</a:t>
            </a:r>
            <a:endParaRPr lang="zh-CN" altLang="en-US" sz="1400" smtClean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+mn-ea"/>
              <a:sym typeface="+mn-ea"/>
            </a:endParaRPr>
          </a:p>
        </p:txBody>
      </p:sp>
      <p:pic>
        <p:nvPicPr>
          <p:cNvPr id="1073742856" name="图片 1073742855" descr="末端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855" y="1097280"/>
            <a:ext cx="3058795" cy="2376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59" name="图片 1073742858" descr="末端压差旁通+流量计+支路流量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15" y="1170305"/>
            <a:ext cx="2997835" cy="2303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182370" y="313690"/>
            <a:ext cx="4845685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全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联供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分集水器</a:t>
            </a:r>
            <a:endParaRPr lang="zh-CN" altLang="en-US" sz="2000" spc="120">
              <a:solidFill>
                <a:srgbClr val="404040"/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" y="755650"/>
            <a:ext cx="8969375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/>
        </p:nvSpPr>
        <p:spPr>
          <a:xfrm>
            <a:off x="1182370" y="313690"/>
            <a:ext cx="4845685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全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联供</a:t>
            </a:r>
            <a:r>
              <a:rPr lang="zh-CN" altLang="en-US" sz="2000" spc="120">
                <a:solidFill>
                  <a:srgbClr val="404040"/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分集水器</a:t>
            </a:r>
            <a:endParaRPr lang="zh-CN" altLang="en-US" sz="2000" spc="120">
              <a:solidFill>
                <a:srgbClr val="404040"/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" y="827405"/>
            <a:ext cx="8940165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7010" y="349885"/>
            <a:ext cx="658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eaLnBrk="0" hangingPunct="0"/>
            <a:r>
              <a:rPr lang="zh-CN" altLang="en-US" sz="1800" smtClean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恩热暖通  </a:t>
            </a:r>
            <a:r>
              <a:rPr lang="zh-CN" altLang="en-US" sz="1800" smtClean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新增分集水器 组合装配出厂</a:t>
            </a:r>
            <a:r>
              <a:rPr lang="zh-CN" altLang="en-US" sz="1400" smtClean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 </a:t>
            </a:r>
            <a:endParaRPr lang="zh-CN" altLang="en-US" sz="1400" smtClean="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1073742875" name="图片 1073742874" descr="0d6f0a99848a6c3ee2a0c4764375b6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1610" y="884555"/>
            <a:ext cx="3937635" cy="3467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77010" y="299720"/>
            <a:ext cx="7416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 eaLnBrk="0" fontAlgn="base" hangingPunct="0"/>
            <a:r>
              <a:rPr lang="zh-CN" altLang="en-US" sz="1800" smtClean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恩热暖通  分集水器 </a:t>
            </a:r>
            <a:endParaRPr lang="zh-CN" altLang="en-US" sz="1400" smtClean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915670"/>
            <a:ext cx="8949690" cy="26835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5445" y="1527175"/>
            <a:ext cx="58331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RT1/RT2/RT8</a:t>
            </a:r>
            <a:endParaRPr lang="en-US" altLang="zh-CN" sz="3600" dirty="0">
              <a:solidFill>
                <a:schemeClr val="bg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温控器爆款</a:t>
            </a:r>
            <a:r>
              <a:rPr lang="zh-CN" altLang="en-US" sz="1800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设计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2769"/>
          <p:cNvSpPr txBox="1"/>
          <p:nvPr/>
        </p:nvSpPr>
        <p:spPr>
          <a:xfrm>
            <a:off x="2035810" y="1826895"/>
            <a:ext cx="507238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zh-CN" altLang="en-US" sz="3200" b="0" noProof="1" smtClean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防结垢</a:t>
            </a:r>
            <a:r>
              <a:rPr lang="zh-CN" altLang="en-US" sz="3200" b="0" noProof="1" smtClean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电动阀</a:t>
            </a:r>
            <a:endParaRPr lang="zh-CN" altLang="en-US" smtClean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86562"/>
            <a:ext cx="2808312" cy="38494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8570"/>
            <a:ext cx="2741457" cy="3705424"/>
          </a:xfrm>
          <a:prstGeom prst="rect">
            <a:avLst/>
          </a:prstGeom>
        </p:spPr>
      </p:pic>
      <p:sp>
        <p:nvSpPr>
          <p:cNvPr id="4" name="文本框 32769"/>
          <p:cNvSpPr txBox="1"/>
          <p:nvPr/>
        </p:nvSpPr>
        <p:spPr>
          <a:xfrm>
            <a:off x="2051719" y="195486"/>
            <a:ext cx="540575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DN20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防结垢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电动阀</a:t>
            </a:r>
            <a:endParaRPr lang="zh-CN" altLang="en-US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  <a:p>
            <a:pPr lvl="0" indent="0" algn="ctr" eaLnBrk="0" fontAlgn="base" hangingPunct="0"/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通用型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  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内螺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G3/4   KVS=3.5</a:t>
            </a:r>
            <a:endParaRPr lang="zh-CN" b="0" strike="noStrike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06158"/>
            <a:ext cx="2952328" cy="3735267"/>
          </a:xfrm>
          <a:prstGeom prst="rect">
            <a:avLst/>
          </a:prstGeom>
        </p:spPr>
      </p:pic>
      <p:sp>
        <p:nvSpPr>
          <p:cNvPr id="5" name="文本框 32769"/>
          <p:cNvSpPr txBox="1"/>
          <p:nvPr/>
        </p:nvSpPr>
        <p:spPr>
          <a:xfrm>
            <a:off x="2303748" y="143942"/>
            <a:ext cx="457250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DN25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防结垢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电动阀</a:t>
            </a:r>
            <a:endParaRPr lang="zh-CN" altLang="en-US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  <a:p>
            <a:pPr lvl="0" indent="0" algn="ctr" eaLnBrk="0" fontAlgn="base" hangingPunct="0"/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通用型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  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外螺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G1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  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KVS=3.5</a:t>
            </a:r>
            <a:endParaRPr lang="zh-CN" b="0" strike="noStrike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2" charset="-122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806158"/>
            <a:ext cx="2984084" cy="368738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80795" y="3292475"/>
            <a:ext cx="65830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ctr" eaLnBrk="0" fontAlgn="base" hangingPunct="0"/>
            <a:r>
              <a:rPr lang="zh-CN" altLang="en-US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风机盘管专用电动阀</a:t>
            </a:r>
            <a:endParaRPr lang="zh-CN" altLang="en-US" smtClean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ea"/>
            </a:endParaRPr>
          </a:p>
          <a:p>
            <a:pPr lvl="0" indent="0" algn="ctr" eaLnBrk="0" fontAlgn="base" hangingPunct="0"/>
            <a:r>
              <a:rPr lang="zh-CN" altLang="en-US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组合型</a:t>
            </a:r>
            <a:endParaRPr lang="zh-CN" altLang="en-US" smtClean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ea"/>
            </a:endParaRPr>
          </a:p>
          <a:p>
            <a:pPr lvl="0" indent="0" algn="ctr" eaLnBrk="0" fontAlgn="base" hangingPunct="0"/>
            <a:r>
              <a:rPr lang="en-US" altLang="zh-CN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DN20 </a:t>
            </a:r>
            <a:r>
              <a:rPr lang="zh-CN" altLang="en-US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内丝</a:t>
            </a:r>
            <a:r>
              <a:rPr lang="en-US" altLang="zh-CN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G3/4</a:t>
            </a:r>
            <a:endParaRPr lang="en-US" altLang="zh-CN" smtClean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ea"/>
            </a:endParaRPr>
          </a:p>
          <a:p>
            <a:pPr lvl="0" indent="0" algn="ctr" eaLnBrk="0" fontAlgn="base" hangingPunct="0"/>
            <a:r>
              <a:rPr lang="en-US" altLang="zh-CN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DN25</a:t>
            </a:r>
            <a:r>
              <a:rPr lang="zh-CN" altLang="en-US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外丝</a:t>
            </a:r>
            <a:r>
              <a:rPr lang="en-US" altLang="zh-CN" smtClean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ea"/>
                <a:sym typeface="+mn-ea"/>
              </a:rPr>
              <a:t>G1</a:t>
            </a:r>
            <a:endParaRPr lang="en-US" altLang="zh-CN" smtClean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095" y="967740"/>
            <a:ext cx="5591175" cy="22021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8720" y="4417695"/>
            <a:ext cx="658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ctr" eaLnBrk="0" fontAlgn="base" hangingPunct="0"/>
            <a:r>
              <a:rPr lang="zh-CN" altLang="en-US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组合型：旁通</a:t>
            </a:r>
            <a:r>
              <a:rPr lang="en-US" altLang="zh-CN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+</a:t>
            </a:r>
            <a:r>
              <a:rPr lang="zh-CN" altLang="en-US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球阀</a:t>
            </a:r>
            <a:r>
              <a:rPr lang="en-US" altLang="zh-CN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+</a:t>
            </a:r>
            <a:r>
              <a:rPr lang="zh-CN" altLang="en-US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防结垢执行器</a:t>
            </a:r>
            <a:endParaRPr lang="zh-CN" altLang="en-US" smtClean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+mn-ea"/>
              <a:sym typeface="+mn-ea"/>
            </a:endParaRPr>
          </a:p>
          <a:p>
            <a:pPr lvl="0" indent="0" algn="ctr" eaLnBrk="0" fontAlgn="base" hangingPunct="0"/>
            <a:r>
              <a:rPr lang="zh-CN" altLang="en-US" smtClean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+mn-ea"/>
                <a:sym typeface="+mn-ea"/>
              </a:rPr>
              <a:t>适合各种方向安装，白色为波纹管，适用不同间距。</a:t>
            </a:r>
            <a:endParaRPr lang="zh-CN" altLang="en-US" smtClean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9490" y="69215"/>
            <a:ext cx="4604385" cy="215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20" y="2148205"/>
            <a:ext cx="4403090" cy="22694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69427"/>
            <a:ext cx="3833970" cy="3489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031738"/>
            <a:ext cx="3619428" cy="3564588"/>
          </a:xfrm>
          <a:prstGeom prst="rect">
            <a:avLst/>
          </a:prstGeom>
        </p:spPr>
      </p:pic>
      <p:sp>
        <p:nvSpPr>
          <p:cNvPr id="4" name="文本框 32769"/>
          <p:cNvSpPr txBox="1"/>
          <p:nvPr/>
        </p:nvSpPr>
        <p:spPr>
          <a:xfrm>
            <a:off x="2373602" y="251519"/>
            <a:ext cx="4540811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DN20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防结垢电动阀</a:t>
            </a:r>
            <a:endParaRPr lang="zh-CN" altLang="en-US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  <a:p>
            <a:pPr lvl="0" indent="0" algn="ctr" eaLnBrk="0" fontAlgn="base" hangingPunct="0"/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两通内螺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G3/4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，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KVS=2.0-2.5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之间</a:t>
            </a:r>
            <a:endParaRPr lang="en-US" altLang="zh-CN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4081235" cy="3075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75606"/>
            <a:ext cx="4105597" cy="3152378"/>
          </a:xfrm>
          <a:prstGeom prst="rect">
            <a:avLst/>
          </a:prstGeom>
        </p:spPr>
      </p:pic>
      <p:sp>
        <p:nvSpPr>
          <p:cNvPr id="4" name="文本框 32769"/>
          <p:cNvSpPr txBox="1"/>
          <p:nvPr/>
        </p:nvSpPr>
        <p:spPr>
          <a:xfrm>
            <a:off x="2623476" y="267494"/>
            <a:ext cx="4540811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DN20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球阀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内丝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G3/4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，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KVS=10</a:t>
            </a:r>
            <a:endParaRPr lang="en-US" altLang="zh-CN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499235"/>
            <a:ext cx="3517265" cy="3264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05" y="1424305"/>
            <a:ext cx="3496945" cy="3339465"/>
          </a:xfrm>
          <a:prstGeom prst="rect">
            <a:avLst/>
          </a:prstGeom>
        </p:spPr>
      </p:pic>
      <p:sp>
        <p:nvSpPr>
          <p:cNvPr id="7" name="文本框 32769"/>
          <p:cNvSpPr txBox="1"/>
          <p:nvPr/>
        </p:nvSpPr>
        <p:spPr>
          <a:xfrm>
            <a:off x="2623476" y="267494"/>
            <a:ext cx="4540811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DN25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防结垢电动阀</a:t>
            </a:r>
            <a:endParaRPr lang="zh-CN" altLang="en-US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  <a:p>
            <a:pPr lvl="0" indent="0" algn="ctr" eaLnBrk="0" fontAlgn="base" hangingPunct="0"/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外螺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G1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，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KVS=2.0-2.5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之间</a:t>
            </a:r>
            <a:endParaRPr lang="en-US" altLang="zh-CN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9622"/>
            <a:ext cx="3528392" cy="2787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57914"/>
            <a:ext cx="3744416" cy="2863055"/>
          </a:xfrm>
          <a:prstGeom prst="rect">
            <a:avLst/>
          </a:prstGeom>
        </p:spPr>
      </p:pic>
      <p:sp>
        <p:nvSpPr>
          <p:cNvPr id="4" name="文本框 32769"/>
          <p:cNvSpPr txBox="1"/>
          <p:nvPr/>
        </p:nvSpPr>
        <p:spPr>
          <a:xfrm>
            <a:off x="2623476" y="267494"/>
            <a:ext cx="4540811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 eaLnBrk="0" fontAlgn="base" hangingPunct="0"/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DN25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球阀外丝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G1</a:t>
            </a:r>
            <a:r>
              <a:rPr lang="zh-CN" altLang="en-US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，</a:t>
            </a:r>
            <a:r>
              <a:rPr lang="en-US" altLang="zh-CN" b="0" noProof="1" smtClean="0">
                <a:latin typeface="微软雅黑" panose="020B0503020204020204" pitchFamily="2" charset="-122"/>
                <a:ea typeface="微软雅黑" panose="020B0503020204020204" pitchFamily="2" charset="-122"/>
                <a:cs typeface="+mn-ea"/>
              </a:rPr>
              <a:t>KVS=10</a:t>
            </a:r>
            <a:endParaRPr lang="en-US" altLang="zh-CN" b="0" noProof="1" smtClean="0">
              <a:latin typeface="微软雅黑" panose="020B0503020204020204" pitchFamily="2" charset="-122"/>
              <a:ea typeface="微软雅黑" panose="020B0503020204020204" pitchFamily="2" charset="-122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6005" y="242570"/>
            <a:ext cx="1951355" cy="4391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66110" y="4676140"/>
            <a:ext cx="2811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个性与智能</a:t>
            </a:r>
            <a:r>
              <a:rPr lang="en-US" altLang="zh-CN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/</a:t>
            </a:r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防结垢执行器</a:t>
            </a:r>
            <a:endParaRPr lang="zh-CN" altLang="en-US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57320" y="318770"/>
            <a:ext cx="1229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RT1</a:t>
            </a:r>
            <a:r>
              <a:rPr lang="zh-CN" altLang="en-US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RT2</a:t>
            </a:r>
            <a:endParaRPr lang="en-US" altLang="zh-CN" dirty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3" name="图片 2" descr="2.183"/>
          <p:cNvPicPr>
            <a:picLocks noChangeAspect="1"/>
          </p:cNvPicPr>
          <p:nvPr/>
        </p:nvPicPr>
        <p:blipFill>
          <a:blip r:embed="rId1"/>
          <a:srcRect l="24942" t="14641" r="25017" b="20877"/>
          <a:stretch>
            <a:fillRect/>
          </a:stretch>
        </p:blipFill>
        <p:spPr>
          <a:xfrm>
            <a:off x="2362835" y="637540"/>
            <a:ext cx="468058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.216"/>
          <p:cNvPicPr>
            <a:picLocks noChangeAspect="1"/>
          </p:cNvPicPr>
          <p:nvPr/>
        </p:nvPicPr>
        <p:blipFill>
          <a:blip r:embed="rId1"/>
          <a:srcRect l="30025" t="20194" r="33314" b="15255"/>
          <a:stretch>
            <a:fillRect/>
          </a:stretch>
        </p:blipFill>
        <p:spPr>
          <a:xfrm>
            <a:off x="0" y="426720"/>
            <a:ext cx="3687445" cy="4573270"/>
          </a:xfrm>
          <a:prstGeom prst="rect">
            <a:avLst/>
          </a:prstGeom>
        </p:spPr>
      </p:pic>
      <p:pic>
        <p:nvPicPr>
          <p:cNvPr id="5" name="图片 4" descr="1.212"/>
          <p:cNvPicPr>
            <a:picLocks noChangeAspect="1"/>
          </p:cNvPicPr>
          <p:nvPr/>
        </p:nvPicPr>
        <p:blipFill>
          <a:blip r:embed="rId2"/>
          <a:srcRect l="31162" t="22515" r="37241" b="17585"/>
          <a:stretch>
            <a:fillRect/>
          </a:stretch>
        </p:blipFill>
        <p:spPr>
          <a:xfrm>
            <a:off x="5954395" y="520065"/>
            <a:ext cx="3178175" cy="4243705"/>
          </a:xfrm>
          <a:prstGeom prst="rect">
            <a:avLst/>
          </a:prstGeom>
        </p:spPr>
      </p:pic>
      <p:pic>
        <p:nvPicPr>
          <p:cNvPr id="7" name="图片 6" descr="1.214"/>
          <p:cNvPicPr>
            <a:picLocks noChangeAspect="1"/>
          </p:cNvPicPr>
          <p:nvPr/>
        </p:nvPicPr>
        <p:blipFill>
          <a:blip r:embed="rId3"/>
          <a:srcRect l="31471" t="22891" r="36957" b="17971"/>
          <a:stretch>
            <a:fillRect/>
          </a:stretch>
        </p:blipFill>
        <p:spPr>
          <a:xfrm>
            <a:off x="3118485" y="628650"/>
            <a:ext cx="3175635" cy="4189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06535" cy="40436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0"/>
          <p:cNvSpPr>
            <a:spLocks noGrp="1"/>
          </p:cNvSpPr>
          <p:nvPr/>
        </p:nvSpPr>
        <p:spPr>
          <a:xfrm>
            <a:off x="1247775" y="196850"/>
            <a:ext cx="6950710" cy="2159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sz="16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智能电热执行器开发方向</a:t>
            </a:r>
            <a:endParaRPr lang="zh-CN" sz="160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  <a:p>
            <a:pPr algn="ctr"/>
            <a:r>
              <a:rPr 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老厂品迎合市场的低价要求，全线价格下调到，我们</a:t>
            </a:r>
            <a:r>
              <a:rPr 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要增量！</a:t>
            </a:r>
            <a:endParaRPr lang="zh-CN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建议</a:t>
            </a:r>
            <a:r>
              <a:rPr 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不能超过</a:t>
            </a:r>
            <a:r>
              <a:rPr lang="en-US" alt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30</a:t>
            </a:r>
            <a:r>
              <a:rPr lang="zh-CN" altLang="en-US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元。</a:t>
            </a:r>
            <a:endParaRPr lang="zh-CN" altLang="en-US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endParaRPr lang="zh-CN" altLang="en-US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友商怎么做？我们怎么做 更智能？为提升产品价值</a:t>
            </a:r>
            <a:endParaRPr lang="zh-CN" altLang="en-US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电热执行</a:t>
            </a:r>
            <a:r>
              <a:rPr lang="en-US" alt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+</a:t>
            </a:r>
            <a:r>
              <a:rPr lang="zh-CN" altLang="en-US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智能，价值提升，价格可高于</a:t>
            </a:r>
            <a:r>
              <a:rPr lang="en-US" altLang="zh-CN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50</a:t>
            </a:r>
            <a:r>
              <a:rPr lang="zh-CN" altLang="en-US" sz="16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元。</a:t>
            </a:r>
            <a:endParaRPr lang="zh-CN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endParaRPr lang="zh-CN" sz="16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1938655"/>
            <a:ext cx="1923415" cy="2564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1941195"/>
            <a:ext cx="1921510" cy="2562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15" y="1938655"/>
            <a:ext cx="4965700" cy="2160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17750" y="563245"/>
            <a:ext cx="4508500" cy="34150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3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SmartO2</a:t>
            </a:r>
            <a:endParaRPr lang="en-US" altLang="zh-CN" sz="3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建筑新呼吸系统</a:t>
            </a:r>
            <a:endParaRPr lang="zh-CN" altLang="en-US" sz="3600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会呼吸的房子</a:t>
            </a:r>
            <a:r>
              <a:rPr lang="en-US" altLang="zh-CN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空气流动设计</a:t>
            </a:r>
            <a:r>
              <a:rPr lang="en-US" altLang="zh-CN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聪明</a:t>
            </a:r>
            <a:r>
              <a:rPr lang="zh-CN" altLang="en-US" dirty="0">
                <a:solidFill>
                  <a:schemeClr val="bg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空气管家</a:t>
            </a:r>
            <a:endParaRPr lang="zh-CN" altLang="en-US" dirty="0">
              <a:solidFill>
                <a:schemeClr val="bg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创新理念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业主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健康睡眠自然醒，换滤芯不再劳累</a:t>
            </a:r>
            <a:endParaRPr lang="zh-CN" altLang="en-US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商家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新风设计一秒钟，出方案与报价书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施工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ctr"/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最少风管用量，有线</a:t>
            </a:r>
            <a:r>
              <a:rPr lang="en-US" altLang="zh-CN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无线</a:t>
            </a:r>
            <a:r>
              <a:rPr lang="en-US" altLang="zh-CN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手机控</a:t>
            </a:r>
            <a:endParaRPr lang="zh-CN" altLang="en-US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2603500" y="775335"/>
            <a:ext cx="423926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000">
                <a:latin typeface="阿里巴巴普惠体 L" panose="00020600040101010101" charset="-122"/>
                <a:ea typeface="阿里巴巴普惠体 L" panose="00020600040101010101" charset="-122"/>
              </a:rPr>
              <a:t>一套住宅呼吸系统，需要什么产品？</a:t>
            </a:r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endParaRPr lang="zh-CN" altLang="zh-CN" sz="2000">
              <a:latin typeface="阿里巴巴普惠体 L" panose="00020600040101010101" charset="-122"/>
              <a:ea typeface="阿里巴巴普惠体 L" panose="00020600040101010101" charset="-122"/>
            </a:endParaRPr>
          </a:p>
          <a:p>
            <a:r>
              <a:rPr lang="zh-CN" altLang="zh-CN" sz="2000">
                <a:latin typeface="阿里巴巴普惠体 L" panose="00020600040101010101" charset="-122"/>
                <a:ea typeface="阿里巴巴普惠体 L" panose="00020600040101010101" charset="-122"/>
              </a:rPr>
              <a:t>聪明的空气</a:t>
            </a:r>
            <a:r>
              <a:rPr lang="en-US" altLang="zh-CN" sz="2000">
                <a:latin typeface="阿里巴巴普惠体 L" panose="00020600040101010101" charset="-122"/>
                <a:ea typeface="阿里巴巴普惠体 L" panose="00020600040101010101" charset="-122"/>
              </a:rPr>
              <a:t>...+</a:t>
            </a:r>
            <a:r>
              <a:rPr lang="zh-CN" altLang="en-US" sz="2000">
                <a:latin typeface="阿里巴巴普惠体 L" panose="00020600040101010101" charset="-122"/>
                <a:ea typeface="阿里巴巴普惠体 L" panose="00020600040101010101" charset="-122"/>
              </a:rPr>
              <a:t>还要加上？</a:t>
            </a:r>
            <a:endParaRPr lang="zh-CN" altLang="en-US" sz="2000">
              <a:latin typeface="阿里巴巴普惠体 L" panose="00020600040101010101" charset="-122"/>
              <a:ea typeface="阿里巴巴普惠体 L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1377315"/>
            <a:ext cx="2543810" cy="221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30" y="1377315"/>
            <a:ext cx="2676525" cy="2214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960" y="1427480"/>
            <a:ext cx="3363595" cy="2164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8290" y="3630295"/>
            <a:ext cx="8026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嵌入式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/</a:t>
            </a:r>
            <a:r>
              <a:rPr lang="zh-CN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壁挂新风机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/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</a:rPr>
              <a:t>呼吸置换</a:t>
            </a:r>
            <a:r>
              <a:rPr lang="zh-CN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                              穿墙式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/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</a:rPr>
              <a:t>负压                                                        挂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  <a:sym typeface="+mn-ea"/>
              </a:rPr>
              <a:t>壁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</a:rPr>
              <a:t>式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</a:rPr>
              <a:t>/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</a:rPr>
              <a:t>正压</a:t>
            </a:r>
            <a:endParaRPr lang="zh-CN" altLang="en-US" sz="1400">
              <a:latin typeface="阿里巴巴普惠体 L" panose="00020600040101010101" charset="-122"/>
              <a:ea typeface="阿里巴巴普惠体 L" panose="00020600040101010101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2893060" y="903605"/>
            <a:ext cx="2852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阿里巴巴普惠体 L" panose="00020600040101010101" charset="-122"/>
                <a:ea typeface="阿里巴巴普惠体 L" panose="00020600040101010101" charset="-122"/>
              </a:rPr>
              <a:t>负压排风</a:t>
            </a:r>
            <a:r>
              <a:rPr lang="en-US" altLang="zh-CN" sz="2000">
                <a:latin typeface="阿里巴巴普惠体 L" panose="00020600040101010101" charset="-122"/>
                <a:ea typeface="阿里巴巴普惠体 L" panose="00020600040101010101" charset="-122"/>
              </a:rPr>
              <a:t>/</a:t>
            </a:r>
            <a:r>
              <a:rPr lang="zh-CN" altLang="en-US" sz="2000">
                <a:latin typeface="阿里巴巴普惠体 L" panose="00020600040101010101" charset="-122"/>
                <a:ea typeface="阿里巴巴普惠体 L" panose="00020600040101010101" charset="-122"/>
              </a:rPr>
              <a:t>正压除霾</a:t>
            </a:r>
            <a:endParaRPr lang="zh-CN" altLang="en-US" sz="2000">
              <a:latin typeface="阿里巴巴普惠体 L" panose="00020600040101010101" charset="-122"/>
              <a:ea typeface="阿里巴巴普惠体 L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" y="1712595"/>
            <a:ext cx="4219575" cy="20085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0" y="1712595"/>
            <a:ext cx="3396615" cy="20085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72540" y="155575"/>
            <a:ext cx="52495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4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嵌入式新风净化</a:t>
            </a:r>
            <a:r>
              <a:rPr lang="zh-CN" altLang="zh-CN" sz="14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机      配</a:t>
            </a:r>
            <a:r>
              <a:rPr lang="en-US" altLang="zh-CN" sz="14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PE</a:t>
            </a:r>
            <a:r>
              <a:rPr lang="zh-CN" altLang="en-US" sz="14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双壁波纹管   安装在厨房上</a:t>
            </a:r>
            <a:r>
              <a:rPr lang="zh-CN" altLang="en-US" sz="140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柜、储物柜</a:t>
            </a:r>
            <a:endParaRPr lang="zh-CN" altLang="en-US" sz="140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905" y="2850515"/>
            <a:ext cx="2543175" cy="19564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" y="584835"/>
            <a:ext cx="2543810" cy="2214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515" y="584835"/>
            <a:ext cx="6289040" cy="42221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6575" y="1068705"/>
            <a:ext cx="1356995" cy="802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2420" y="471170"/>
            <a:ext cx="691324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嵌入式新风机</a:t>
            </a:r>
            <a:r>
              <a:rPr lang="zh-CN" altLang="en-US" sz="20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还需改进？</a:t>
            </a:r>
            <a:endParaRPr lang="zh-CN" altLang="en-US" sz="16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/>
            <a:r>
              <a:rPr lang="zh-CN" altLang="en-US" sz="1600" dirty="0">
                <a:solidFill>
                  <a:srgbClr val="012D86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考虑：空品传感器、联动气流协同，采用有线还是无线？</a:t>
            </a:r>
            <a:endParaRPr lang="zh-CN" altLang="en-US" sz="1600" dirty="0">
              <a:solidFill>
                <a:srgbClr val="012D86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 </a:t>
            </a:r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抑菌：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对膜芯、滤芯，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加装紫外灯或升温杀灭病菌（技术论证？）；手动启动，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20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分钟一次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外接一个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“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空气品质传感器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”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mibee APP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手机控制。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运行模式：微正压</a:t>
            </a:r>
            <a:r>
              <a:rPr lang="en-US" altLang="zh-CN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强抗霾</a:t>
            </a:r>
            <a:r>
              <a:rPr lang="en-US" altLang="zh-CN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风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平衡</a:t>
            </a:r>
            <a:endParaRPr lang="zh-CN" altLang="en-US" sz="1200" dirty="0">
              <a:solidFill>
                <a:srgbClr val="FF0000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夏热模式：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春秋模式：微正压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冬寒模式：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210" y="1068705"/>
            <a:ext cx="2343150" cy="204025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05" y="2317750"/>
            <a:ext cx="1014095" cy="8413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555" y="1068705"/>
            <a:ext cx="620395" cy="582295"/>
          </a:xfrm>
          <a:prstGeom prst="rect">
            <a:avLst/>
          </a:prstGeom>
        </p:spPr>
      </p:pic>
      <p:cxnSp>
        <p:nvCxnSpPr>
          <p:cNvPr id="7" name="曲线连接符 6"/>
          <p:cNvCxnSpPr>
            <a:endCxn id="76" idx="1"/>
          </p:cNvCxnSpPr>
          <p:nvPr/>
        </p:nvCxnSpPr>
        <p:spPr>
          <a:xfrm flipV="1">
            <a:off x="2753360" y="1360170"/>
            <a:ext cx="1433195" cy="511810"/>
          </a:xfrm>
          <a:prstGeom prst="curvedConnector3">
            <a:avLst>
              <a:gd name="adj1" fmla="val 50022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>
            <a:off x="2774950" y="1923415"/>
            <a:ext cx="1584325" cy="791210"/>
          </a:xfrm>
          <a:prstGeom prst="curvedConnector3">
            <a:avLst>
              <a:gd name="adj1" fmla="val 5002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flipV="1">
            <a:off x="4356735" y="1418590"/>
            <a:ext cx="1946275" cy="1290320"/>
          </a:xfrm>
          <a:prstGeom prst="curvedConnector3">
            <a:avLst>
              <a:gd name="adj1" fmla="val 5001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3561715" y="1610995"/>
            <a:ext cx="1870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向日葵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空气品质传感器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甲醛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/PM2.5/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二氧化碳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温湿度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 </a:t>
            </a:r>
            <a:endParaRPr lang="en-US" altLang="zh-CN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843020" y="3209290"/>
            <a:ext cx="15468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穿墙式（负压</a:t>
            </a:r>
            <a:r>
              <a:rPr lang="en-US" altLang="zh-CN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</a:t>
            </a:r>
            <a:r>
              <a:rPr lang="zh-CN" altLang="en-US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通风机）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140" y="2425065"/>
            <a:ext cx="419100" cy="920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505" y="1960245"/>
            <a:ext cx="805815" cy="958215"/>
          </a:xfrm>
          <a:prstGeom prst="rect">
            <a:avLst/>
          </a:prstGeom>
        </p:spPr>
      </p:pic>
      <p:cxnSp>
        <p:nvCxnSpPr>
          <p:cNvPr id="12" name="曲线连接符 11"/>
          <p:cNvCxnSpPr/>
          <p:nvPr/>
        </p:nvCxnSpPr>
        <p:spPr>
          <a:xfrm>
            <a:off x="6303010" y="1419225"/>
            <a:ext cx="1797050" cy="576580"/>
          </a:xfrm>
          <a:prstGeom prst="curvedConnector3">
            <a:avLst>
              <a:gd name="adj1" fmla="val 50035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945" y="3209290"/>
            <a:ext cx="805815" cy="958215"/>
          </a:xfrm>
          <a:prstGeom prst="rect">
            <a:avLst/>
          </a:prstGeom>
        </p:spPr>
      </p:pic>
      <p:cxnSp>
        <p:nvCxnSpPr>
          <p:cNvPr id="14" name="曲线连接符 13"/>
          <p:cNvCxnSpPr>
            <a:endCxn id="13" idx="0"/>
          </p:cNvCxnSpPr>
          <p:nvPr/>
        </p:nvCxnSpPr>
        <p:spPr>
          <a:xfrm rot="5400000">
            <a:off x="7044055" y="2224405"/>
            <a:ext cx="1142365" cy="826135"/>
          </a:xfrm>
          <a:prstGeom prst="curvedConnector3">
            <a:avLst>
              <a:gd name="adj1" fmla="val 50028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574030" y="1960245"/>
            <a:ext cx="1546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暗装</a:t>
            </a:r>
            <a:endParaRPr lang="en-US" altLang="zh-CN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负压排风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正压除霾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8805" y="3159125"/>
            <a:ext cx="196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全热回收</a:t>
            </a:r>
            <a:r>
              <a:rPr lang="en-US" altLang="zh-CN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/210</a:t>
            </a:r>
            <a:r>
              <a:rPr lang="zh-CN" altLang="en-US" sz="10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立方每小时</a:t>
            </a:r>
            <a:endParaRPr lang="zh-CN" altLang="en-US" sz="1000" dirty="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86815" y="250825"/>
            <a:ext cx="69157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上海花园别墅：左右方案</a:t>
            </a:r>
            <a:r>
              <a:rPr lang="zh-CN" altLang="en-US" sz="1600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对比</a:t>
            </a:r>
            <a:endParaRPr lang="zh-CN" altLang="en-US" sz="1600" dirty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/>
            <a:r>
              <a:rPr lang="zh-CN" altLang="en-US" sz="10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第二层套内有效面积</a:t>
            </a:r>
            <a:r>
              <a:rPr lang="en-US" sz="10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83</a:t>
            </a:r>
            <a:r>
              <a:rPr lang="en-US" altLang="zh-CN" sz="100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m</a:t>
            </a:r>
            <a:r>
              <a:rPr lang="en-US" altLang="zh-CN" sz="1000" baseline="30000">
                <a:solidFill>
                  <a:schemeClr val="tx1"/>
                </a:solidFill>
                <a:uFillTx/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</a:t>
            </a:r>
            <a:endParaRPr lang="zh-CN" altLang="en-US" sz="1000" dirty="0">
              <a:solidFill>
                <a:schemeClr val="tx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17170" y="1028700"/>
            <a:ext cx="3647440" cy="3148965"/>
            <a:chOff x="342" y="1620"/>
            <a:chExt cx="5744" cy="4959"/>
          </a:xfrm>
        </p:grpSpPr>
        <p:sp>
          <p:nvSpPr>
            <p:cNvPr id="4" name="object 3"/>
            <p:cNvSpPr/>
            <p:nvPr/>
          </p:nvSpPr>
          <p:spPr>
            <a:xfrm>
              <a:off x="342" y="2155"/>
              <a:ext cx="5744" cy="374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" name="圆角矩形 7"/>
            <p:cNvSpPr/>
            <p:nvPr/>
          </p:nvSpPr>
          <p:spPr>
            <a:xfrm>
              <a:off x="1489" y="5335"/>
              <a:ext cx="775" cy="633"/>
            </a:xfrm>
            <a:prstGeom prst="round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1" y="5951"/>
              <a:ext cx="206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IEC5.350E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（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PHI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）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  <a:p>
              <a:pPr algn="ct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热湿型新风机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473" y="5946"/>
              <a:ext cx="182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NEC.320 </a:t>
              </a:r>
              <a:endPara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  <a:p>
              <a:pPr algn="ct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单向流新风机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</p:txBody>
        </p:sp>
        <p:pic>
          <p:nvPicPr>
            <p:cNvPr id="52" name="图片 51" descr="NE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" y="1620"/>
              <a:ext cx="687" cy="687"/>
            </a:xfrm>
            <a:prstGeom prst="rect">
              <a:avLst/>
            </a:prstGeom>
          </p:spPr>
        </p:pic>
        <p:pic>
          <p:nvPicPr>
            <p:cNvPr id="36" name="图片 35" descr="NE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5" y="5259"/>
              <a:ext cx="687" cy="687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1928" y="1679"/>
              <a:ext cx="182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NEC.320 </a:t>
              </a:r>
              <a:endPara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  <a:p>
              <a:pPr algn="ct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单向流新风机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</p:txBody>
        </p:sp>
        <p:sp>
          <p:nvSpPr>
            <p:cNvPr id="41" name="圆角矩形标注 40"/>
            <p:cNvSpPr/>
            <p:nvPr/>
          </p:nvSpPr>
          <p:spPr>
            <a:xfrm>
              <a:off x="3753" y="1679"/>
              <a:ext cx="685" cy="628"/>
            </a:xfrm>
            <a:prstGeom prst="wedgeRoundRectCallout">
              <a:avLst>
                <a:gd name="adj1" fmla="val -19931"/>
                <a:gd name="adj2" fmla="val 101133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圆角矩形标注 44"/>
            <p:cNvSpPr/>
            <p:nvPr/>
          </p:nvSpPr>
          <p:spPr>
            <a:xfrm>
              <a:off x="2795" y="5362"/>
              <a:ext cx="685" cy="628"/>
            </a:xfrm>
            <a:prstGeom prst="wedgeRoundRectCallout">
              <a:avLst>
                <a:gd name="adj1" fmla="val 33795"/>
                <a:gd name="adj2" fmla="val -143152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圆角矩形标注 45"/>
            <p:cNvSpPr/>
            <p:nvPr/>
          </p:nvSpPr>
          <p:spPr>
            <a:xfrm>
              <a:off x="1534" y="5362"/>
              <a:ext cx="685" cy="628"/>
            </a:xfrm>
            <a:prstGeom prst="wedgeRoundRectCallout">
              <a:avLst>
                <a:gd name="adj1" fmla="val 90145"/>
                <a:gd name="adj2" fmla="val -146019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16" y="3460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主卧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30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118" y="3309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瑜伽室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22m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2</a:t>
              </a:r>
              <a:endParaRPr lang="en-US" altLang="zh-CN" sz="1000" baseline="30000">
                <a:solidFill>
                  <a:srgbClr val="FF0000"/>
                </a:solidFill>
                <a:uFillTx/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753" y="4459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更衣室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16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120" y="4567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主卫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12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11" y="2540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内卫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3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295775" y="1101090"/>
            <a:ext cx="4603115" cy="3745230"/>
            <a:chOff x="342" y="1679"/>
            <a:chExt cx="7249" cy="5898"/>
          </a:xfrm>
        </p:grpSpPr>
        <p:sp>
          <p:nvSpPr>
            <p:cNvPr id="57" name="object 3"/>
            <p:cNvSpPr/>
            <p:nvPr/>
          </p:nvSpPr>
          <p:spPr>
            <a:xfrm>
              <a:off x="342" y="2155"/>
              <a:ext cx="5744" cy="374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文本框 58"/>
            <p:cNvSpPr txBox="1"/>
            <p:nvPr/>
          </p:nvSpPr>
          <p:spPr>
            <a:xfrm>
              <a:off x="3225" y="6706"/>
              <a:ext cx="4366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装在衣柜内，嵌入式新风机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  <a:p>
              <a:pPr algn="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主卧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+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更衣室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+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瑜伽室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=68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平米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  <a:p>
              <a:pPr algn="r"/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新风量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210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立方</a:t>
              </a:r>
              <a:r>
                <a:rPr lang="en-US" altLang="zh-CN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/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小时，换滤芯</a:t>
              </a:r>
              <a:r>
                <a:rPr lang="zh-CN" altLang="en-US" sz="1000">
                  <a:latin typeface="阿里巴巴普惠体 L" panose="00020600040101010101" charset="-122"/>
                  <a:ea typeface="阿里巴巴普惠体 L" panose="00020600040101010101" charset="-122"/>
                  <a:cs typeface="阿里巴巴普惠体 L" panose="00020600040101010101" charset="-122"/>
                </a:rPr>
                <a:t>不再劳累</a:t>
              </a:r>
              <a:endPara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endParaRPr>
            </a:p>
          </p:txBody>
        </p:sp>
        <p:sp>
          <p:nvSpPr>
            <p:cNvPr id="64" name="圆角矩形标注 63"/>
            <p:cNvSpPr/>
            <p:nvPr/>
          </p:nvSpPr>
          <p:spPr>
            <a:xfrm>
              <a:off x="3479" y="1679"/>
              <a:ext cx="959" cy="628"/>
            </a:xfrm>
            <a:prstGeom prst="wedgeRoundRectCallout">
              <a:avLst>
                <a:gd name="adj1" fmla="val -19931"/>
                <a:gd name="adj2" fmla="val 101133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圆角矩形标注 64"/>
            <p:cNvSpPr/>
            <p:nvPr/>
          </p:nvSpPr>
          <p:spPr>
            <a:xfrm>
              <a:off x="2795" y="5362"/>
              <a:ext cx="685" cy="628"/>
            </a:xfrm>
            <a:prstGeom prst="wedgeRoundRectCallout">
              <a:avLst>
                <a:gd name="adj1" fmla="val -9708"/>
                <a:gd name="adj2" fmla="val -125000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v</a:t>
              </a:r>
              <a:endParaRPr lang="en-US" altLang="zh-CN"/>
            </a:p>
          </p:txBody>
        </p:sp>
        <p:sp>
          <p:nvSpPr>
            <p:cNvPr id="66" name="圆角矩形标注 65"/>
            <p:cNvSpPr/>
            <p:nvPr/>
          </p:nvSpPr>
          <p:spPr>
            <a:xfrm>
              <a:off x="6055" y="3889"/>
              <a:ext cx="1536" cy="1316"/>
            </a:xfrm>
            <a:prstGeom prst="wedgeRoundRectCallout">
              <a:avLst>
                <a:gd name="adj1" fmla="val -133072"/>
                <a:gd name="adj2" fmla="val -20516"/>
                <a:gd name="adj3" fmla="val 1666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716" y="3460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主卧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30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118" y="3309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瑜伽室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22m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2</a:t>
              </a:r>
              <a:endParaRPr lang="en-US" altLang="zh-CN" sz="1000" baseline="30000">
                <a:solidFill>
                  <a:srgbClr val="FF0000"/>
                </a:solidFill>
                <a:uFillTx/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53" y="4459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更衣室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16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20" y="4567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主卫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12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611" y="2540"/>
              <a:ext cx="11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内卫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  <a:p>
              <a:pPr algn="ctr"/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</a:rPr>
                <a:t>3</a:t>
              </a:r>
              <a:r>
                <a:rPr lang="en-US" altLang="zh-CN" sz="1000">
                  <a:solidFill>
                    <a:srgbClr val="FF0000"/>
                  </a:solidFill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m</a:t>
              </a:r>
              <a:r>
                <a:rPr lang="en-US" altLang="zh-CN" sz="1000" baseline="30000">
                  <a:solidFill>
                    <a:srgbClr val="FF0000"/>
                  </a:solidFill>
                  <a:uFillTx/>
                  <a:latin typeface="阿里巴巴普惠体 M" panose="00020600040101010101" charset="-122"/>
                  <a:ea typeface="阿里巴巴普惠体 M" panose="00020600040101010101" charset="-122"/>
                  <a:cs typeface="阿里巴巴普惠体 M" panose="00020600040101010101" charset="-122"/>
                  <a:sym typeface="+mn-ea"/>
                </a:rPr>
                <a:t>2</a:t>
              </a:r>
              <a:endParaRPr lang="zh-CN" altLang="en-US" sz="1000">
                <a:solidFill>
                  <a:srgbClr val="FF0000"/>
                </a:solidFill>
                <a:latin typeface="阿里巴巴普惠体 M" panose="00020600040101010101" charset="-122"/>
                <a:ea typeface="阿里巴巴普惠体 M" panose="00020600040101010101" charset="-122"/>
                <a:cs typeface="阿里巴巴普惠体 M" panose="00020600040101010101" charset="-122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80" y="3510915"/>
            <a:ext cx="309245" cy="25654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5802630" y="3894455"/>
            <a:ext cx="1546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穿墙式 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换风次数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6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次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/h</a:t>
            </a:r>
            <a:endParaRPr lang="en-US" altLang="zh-CN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负压通风机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410" y="2545715"/>
            <a:ext cx="864235" cy="75311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860" y="3387725"/>
            <a:ext cx="497840" cy="467360"/>
          </a:xfrm>
          <a:prstGeom prst="rect">
            <a:avLst/>
          </a:prstGeom>
        </p:spPr>
      </p:pic>
      <p:sp>
        <p:nvSpPr>
          <p:cNvPr id="77" name="圆角矩形标注 76"/>
          <p:cNvSpPr/>
          <p:nvPr/>
        </p:nvSpPr>
        <p:spPr>
          <a:xfrm>
            <a:off x="4879975" y="3404870"/>
            <a:ext cx="434975" cy="433070"/>
          </a:xfrm>
          <a:prstGeom prst="wedgeRoundRectCallout">
            <a:avLst>
              <a:gd name="adj1" fmla="val 229708"/>
              <a:gd name="adj2" fmla="val -18533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3476625" y="3803650"/>
            <a:ext cx="1870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向日葵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空气品质传感器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甲醛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/PM2.5/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二氧化碳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温湿度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 </a:t>
            </a:r>
            <a:endParaRPr lang="en-US" altLang="zh-CN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r"/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cxnSp>
        <p:nvCxnSpPr>
          <p:cNvPr id="2" name="曲线连接符 1"/>
          <p:cNvCxnSpPr>
            <a:stCxn id="73" idx="3"/>
          </p:cNvCxnSpPr>
          <p:nvPr/>
        </p:nvCxnSpPr>
        <p:spPr>
          <a:xfrm flipV="1">
            <a:off x="6245225" y="3075940"/>
            <a:ext cx="1638935" cy="563245"/>
          </a:xfrm>
          <a:prstGeom prst="curvedConnector3">
            <a:avLst>
              <a:gd name="adj1" fmla="val 5001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曲线连接符 2"/>
          <p:cNvCxnSpPr>
            <a:stCxn id="64" idx="3"/>
          </p:cNvCxnSpPr>
          <p:nvPr/>
        </p:nvCxnSpPr>
        <p:spPr>
          <a:xfrm>
            <a:off x="6896735" y="1300480"/>
            <a:ext cx="1046480" cy="122936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352030" y="2136140"/>
            <a:ext cx="1546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0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联动控制</a:t>
            </a:r>
            <a:r>
              <a:rPr lang="en-US" altLang="zh-CN" sz="10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</a:t>
            </a:r>
            <a:r>
              <a:rPr lang="zh-CN" altLang="en-US" sz="10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气流协同</a:t>
            </a:r>
            <a:endParaRPr lang="zh-CN" altLang="en-US" sz="10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r"/>
            <a:r>
              <a:rPr lang="zh-CN" altLang="en-US" sz="10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有线连接？还是无线？</a:t>
            </a:r>
            <a:endParaRPr lang="zh-CN" altLang="en-US" sz="10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cxnSp>
        <p:nvCxnSpPr>
          <p:cNvPr id="7" name="曲线连接符 6"/>
          <p:cNvCxnSpPr>
            <a:endCxn id="65" idx="1"/>
          </p:cNvCxnSpPr>
          <p:nvPr/>
        </p:nvCxnSpPr>
        <p:spPr>
          <a:xfrm flipV="1">
            <a:off x="5314950" y="3639185"/>
            <a:ext cx="538480" cy="52070"/>
          </a:xfrm>
          <a:prstGeom prst="curvedConnector3">
            <a:avLst>
              <a:gd name="adj1" fmla="val 5011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240" y="3439795"/>
            <a:ext cx="228600" cy="502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82035" y="4510405"/>
            <a:ext cx="295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600" dirty="0">
                <a:solidFill>
                  <a:srgbClr val="012D8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Smart O2</a:t>
            </a:r>
            <a:r>
              <a:rPr lang="zh-CN" altLang="en-US" sz="1600" dirty="0">
                <a:solidFill>
                  <a:srgbClr val="012D8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建筑新呼吸系统</a:t>
            </a:r>
            <a:endParaRPr lang="zh-CN" altLang="en-US" sz="1600" dirty="0">
              <a:solidFill>
                <a:srgbClr val="012D86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r"/>
            <a:r>
              <a:rPr lang="zh-CN" altLang="en-US" sz="1600" dirty="0">
                <a:solidFill>
                  <a:srgbClr val="012D8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（名称暂定</a:t>
            </a:r>
            <a:r>
              <a:rPr lang="zh-CN" altLang="en-US" sz="1600" dirty="0">
                <a:solidFill>
                  <a:srgbClr val="012D8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）</a:t>
            </a:r>
            <a:endParaRPr lang="zh-CN" altLang="en-US" sz="1600" dirty="0">
              <a:solidFill>
                <a:srgbClr val="012D86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835" y="1137920"/>
            <a:ext cx="553085" cy="3270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19140" y="629920"/>
            <a:ext cx="1546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暗装</a:t>
            </a:r>
            <a:endParaRPr lang="en-US" altLang="zh-CN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ctr"/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负压排风</a:t>
            </a:r>
            <a:r>
              <a:rPr lang="en-US" altLang="zh-CN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/</a:t>
            </a:r>
            <a:r>
              <a:rPr lang="zh-CN" altLang="en-US" sz="10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正压除霾</a:t>
            </a:r>
            <a:endParaRPr lang="zh-CN" altLang="en-US" sz="10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6665" y="72390"/>
            <a:ext cx="7607935" cy="4999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46575" y="1118235"/>
            <a:ext cx="46367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太阳键：任何情况按太阳（除童锁外），直接进入开机状态，设定温度为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22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±</a:t>
            </a:r>
            <a:r>
              <a:rPr lang="en-US" altLang="zh-CN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1℃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，再按太阳键一次变为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“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月亮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”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，设定温度变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为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16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±</a:t>
            </a:r>
            <a:r>
              <a:rPr lang="en-US" altLang="zh-CN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。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反复按太阳键：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“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太阳与月亮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”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轮番显示。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       表示正在加热状态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用户感知，增强体验感，界面交互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：仅为当前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显示指示。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恒温：房间达到设定温度后，停止加热，室温恒定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加热：控制输出，正在升温加热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时控：比如 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每当持续升温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2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小时，强制停止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5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分钟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电热膜电地暖更适合，高级设置：如何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开停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时间占比呢？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示意同时按住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“+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键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键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5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秒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”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解锁或上锁；</a:t>
            </a:r>
            <a:endParaRPr lang="zh-CN" altLang="en-US" sz="12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常显，上锁时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 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秒闪动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次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，按任何按键无效；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解锁时，停止闪动。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rgbClr val="FF0000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l"/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示意同时按住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“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定时太阳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5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秒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” 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进入高级设置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符号常显；</a:t>
            </a:r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11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个高级设置，以上通过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“+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或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-”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键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调整。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5445" y="117475"/>
            <a:ext cx="583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RT1...</a:t>
            </a:r>
            <a:r>
              <a:rPr lang="zh-CN" altLang="en-US" sz="18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地暖温控器</a:t>
            </a:r>
            <a:endParaRPr lang="en-US" sz="18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4770" y="2027555"/>
            <a:ext cx="471805" cy="9023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70" y="974725"/>
            <a:ext cx="471805" cy="901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0" y="3759200"/>
            <a:ext cx="408305" cy="440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3157220"/>
            <a:ext cx="489585" cy="419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765" y="1694180"/>
            <a:ext cx="20447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95" y="1118235"/>
            <a:ext cx="2186305" cy="2287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23595" y="3481705"/>
            <a:ext cx="3522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RT1.13 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温控器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3A);   </a:t>
            </a:r>
            <a:endParaRPr 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RT1.23 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温控器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(</a:t>
            </a:r>
            <a:r>
              <a:rPr 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3A)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联动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+WIFI</a:t>
            </a:r>
            <a:endParaRPr lang="en-US" altLang="zh-CN" sz="1200" dirty="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RT1.36 TN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温控器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16A)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带外传感器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+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时控  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RT1.36WIFI  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温控器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(</a:t>
            </a:r>
            <a:r>
              <a:rPr 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16A)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带外传感器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+WIFI </a:t>
            </a:r>
            <a:endParaRPr lang="en-US" altLang="zh-CN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涂鸦芯片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2310765" y="-908685"/>
            <a:ext cx="4869815" cy="695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1706880" y="-371475"/>
            <a:ext cx="5069205" cy="5885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130" y="146050"/>
            <a:ext cx="2670175" cy="4851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70" y="125095"/>
            <a:ext cx="2693035" cy="489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0" y="274320"/>
            <a:ext cx="2585085" cy="4695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115" y="274320"/>
            <a:ext cx="2607310" cy="473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8575" y="898525"/>
            <a:ext cx="7067550" cy="342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6815" y="250825"/>
            <a:ext cx="69157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构思：一款新风控制器</a:t>
            </a:r>
            <a:endParaRPr lang="zh-CN" altLang="en-US" sz="1600" dirty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l"/>
            <a:r>
              <a:rPr lang="zh-CN" altLang="en-US" sz="1000" dirty="0"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还要：</a:t>
            </a:r>
            <a:r>
              <a:rPr lang="en-US" altLang="zh-CN" sz="1000" dirty="0"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PM2.5 /</a:t>
            </a:r>
            <a:r>
              <a:rPr lang="zh-CN" altLang="en-US" sz="1000" dirty="0"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甲醛</a:t>
            </a:r>
            <a:r>
              <a:rPr lang="en-US" altLang="zh-CN" sz="1000" dirty="0"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/</a:t>
            </a:r>
            <a:r>
              <a:rPr lang="zh-CN" altLang="en-US" sz="1000" dirty="0"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二氧化碳</a:t>
            </a:r>
            <a:endParaRPr lang="zh-CN" altLang="en-US" sz="1000" dirty="0">
              <a:solidFill>
                <a:schemeClr val="tx1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370705" y="516255"/>
            <a:ext cx="4516120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O2...</a:t>
            </a:r>
            <a:r>
              <a:rPr lang="zh-CN" altLang="en-US" sz="16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新风控制器      </a:t>
            </a:r>
            <a:r>
              <a:rPr lang="zh-CN" altLang="en-US" sz="1600" dirty="0">
                <a:solidFill>
                  <a:srgbClr val="00B05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无驱动电路，纯面板</a:t>
            </a:r>
            <a:endParaRPr lang="zh-CN" altLang="en-US" sz="1600" dirty="0">
              <a:solidFill>
                <a:srgbClr val="00B05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dirty="0">
              <a:solidFill>
                <a:srgbClr val="00B05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把能想到的都放在液晶界面上，一种直观的表达。重点是：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温度交换效率 直接显示出 “℃%”数值。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如果有较精准的湿度探头，还可以显示湿交换率。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b="1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实现舒适、节能、</a:t>
            </a:r>
            <a:r>
              <a:rPr lang="en-US" altLang="zh-CN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AI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三种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模式：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1）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舒适模式：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以温度效率为基准，进出风量平衡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调节，实现真正的微正压风。 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）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节能模式：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调节进出风量，确保温度换热效率不低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60%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（最大不高于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85%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）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；此时，应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允许出现室内微负压。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）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AI智能模式：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通过监测四个风口的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温度，判断当前春夏秋冬，以调整风速、风向等，实现全天候变化。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AI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控制逻辑：夏季当室温高于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26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度，室外低于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22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度时，全正压不换热。冬季当室外零下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16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度时，室内低于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16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度时，全负压不换热，且间歇工作（工作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30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分钟，停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30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分钟）。春秋季和非以上夏季、冬季的条件时，变风量平衡室内处于微正压状态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增强功能：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高级设置临时时间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15-60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分钟，出厂默认临时增强功能工作</a:t>
            </a:r>
            <a:r>
              <a:rPr lang="en-US" altLang="zh-CN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30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分钟，然后消失该功能。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强力抗霾（全正压）</a:t>
            </a:r>
            <a:r>
              <a:rPr lang="en-US" altLang="zh-CN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紫外灭菌（滤芯杀菌）</a:t>
            </a:r>
            <a:r>
              <a:rPr lang="en-US" altLang="zh-CN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开窗通风（全负压）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当模式和增强功能冲突时，增强功能优先。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显示提醒：换芯（根据风速或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4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个温度决定）；杀菌（每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10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天提醒一次。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278765"/>
            <a:ext cx="2677795" cy="47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02760" y="871855"/>
            <a:ext cx="46367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风速键：按风速键 选择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“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自然（自动）、高、中、低静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”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四种状态，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自然是根据温差变风速：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温差大于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6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度高风、大于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4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度中风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、小于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2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度低风。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          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          表示正在制冷或制热的状态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冷暖键：选择制冷、供暖、除湿模式；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除湿：为制冷、低风，设定温度自动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变为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22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度，可人工修改。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b="1" dirty="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按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“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冷暖键</a:t>
            </a:r>
            <a:r>
              <a:rPr lang="en-US" altLang="zh-CN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”</a:t>
            </a:r>
            <a:r>
              <a:rPr lang="zh-CN" alt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直接切换冷暖模式</a:t>
            </a:r>
            <a:r>
              <a:rPr lang="en-US" sz="12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.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示意同时按住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“+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键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键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5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秒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”</a:t>
            </a:r>
            <a:r>
              <a:rPr lang="en-US" altLang="zh-CN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解锁或上锁；</a:t>
            </a:r>
            <a:endParaRPr lang="zh-CN" altLang="en-US" sz="12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常显，上锁时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 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秒闪动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次</a:t>
            </a:r>
            <a:r>
              <a:rPr lang="zh-CN" altLang="en-US" sz="1200" dirty="0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，按任何按键无效；解锁时，停止闪动。</a:t>
            </a:r>
            <a:endParaRPr lang="zh-CN" altLang="en-US" sz="1200" dirty="0">
              <a:solidFill>
                <a:srgbClr val="FF0000"/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  <a:p>
            <a:pPr algn="l"/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示意同时按住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“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定时太阳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5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秒</a:t>
            </a:r>
            <a:r>
              <a:rPr lang="en-US" altLang="zh-CN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” 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进入高级设置</a:t>
            </a:r>
            <a:r>
              <a:rPr lang="zh-CN" altLang="en-US" sz="12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；</a:t>
            </a:r>
            <a:endParaRPr lang="zh-CN" altLang="en-US" sz="1200" dirty="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符号常显；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7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个高级设置，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通过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“+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或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-”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键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调整。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  <a:sym typeface="+mn-ea"/>
              </a:rPr>
              <a:t>用户感知，增强体验感，界面交互：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冷：节能 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28℃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、国标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26℃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、舒适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24℃</a:t>
            </a:r>
            <a:endParaRPr lang="en-US" altLang="zh-CN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暖：节能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18℃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、国标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20℃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、舒适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22℃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；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恒温：达到设定温度后，停止供暖或供冷，温度处于控温偏差之内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。</a:t>
            </a:r>
            <a:endParaRPr lang="zh-CN" altLang="en-US" sz="1200" dirty="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5445" y="295910"/>
            <a:ext cx="5833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RT2...</a:t>
            </a:r>
            <a:r>
              <a:rPr lang="zh-CN" altLang="en-US" sz="18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空调温控器</a:t>
            </a:r>
            <a:endParaRPr lang="en-US" altLang="zh-CN" sz="18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2390" y="3399155"/>
            <a:ext cx="408305" cy="440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815" y="2980055"/>
            <a:ext cx="489585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35" y="770255"/>
            <a:ext cx="525780" cy="1021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775" y="1607185"/>
            <a:ext cx="299085" cy="255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75" y="1863090"/>
            <a:ext cx="492125" cy="9455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90" y="916305"/>
            <a:ext cx="2291715" cy="2401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8990" y="3622675"/>
            <a:ext cx="2864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RT2.42 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温控器</a:t>
            </a:r>
            <a:endParaRPr lang="zh-CN" alt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pPr algn="l"/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7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个端子：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风速三档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电动阀</a:t>
            </a:r>
            <a:r>
              <a:rPr lang="en-US" altLang="zh-CN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220v</a:t>
            </a:r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;</a:t>
            </a:r>
            <a:endParaRPr 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RT2.42 L </a:t>
            </a:r>
            <a:r>
              <a:rPr lang="zh-CN" altLang="en-US" sz="1200" dirty="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带联动，无源输出</a:t>
            </a:r>
            <a:endParaRPr lang="en-US" sz="1200" dirty="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pPr algn="l"/>
            <a:r>
              <a:rPr 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RT2.42WIFI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温控器 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联动</a:t>
            </a:r>
            <a:r>
              <a:rPr lang="en-US" altLang="zh-CN" sz="12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+WIFI</a:t>
            </a:r>
            <a:endParaRPr lang="zh-CN" altLang="en-US" sz="1200" dirty="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63695" y="318770"/>
            <a:ext cx="8166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RT8...</a:t>
            </a:r>
            <a:endParaRPr lang="en-US" dirty="0">
              <a:solidFill>
                <a:srgbClr val="FF000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017270"/>
            <a:ext cx="315595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096645"/>
            <a:ext cx="2960370" cy="2957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4870" y="1162685"/>
            <a:ext cx="2152015" cy="2145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01340" y="1080770"/>
            <a:ext cx="5954395" cy="273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L" panose="00020600040101010101" charset="-122"/>
              </a:rPr>
              <a:t>有这么一个控制器</a:t>
            </a:r>
            <a:endParaRPr lang="zh-CN" altLang="en-US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L" panose="00020600040101010101" charset="-122"/>
            </a:endParaRPr>
          </a:p>
          <a:p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新风2档风速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+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电地暖（16A）+联动控制（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3A</a:t>
            </a:r>
            <a:r>
              <a:rPr lang="zh-CN" altLang="en-US" sz="140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）</a:t>
            </a:r>
            <a:endParaRPr lang="zh-CN" altLang="en-US" sz="140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即 </a:t>
            </a:r>
            <a:r>
              <a:rPr lang="en-US" altLang="zh-CN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3</a:t>
            </a:r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个</a:t>
            </a:r>
            <a:r>
              <a:rPr lang="en-US" altLang="zh-CN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3A</a:t>
            </a:r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继电器和</a:t>
            </a:r>
            <a:r>
              <a:rPr lang="en-US" altLang="zh-CN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1</a:t>
            </a:r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个</a:t>
            </a:r>
            <a:r>
              <a:rPr lang="en-US" altLang="zh-CN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16A</a:t>
            </a:r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继电器。</a:t>
            </a:r>
            <a:endParaRPr lang="zh-CN" altLang="en-US" sz="14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新风高、低二档；地暖是</a:t>
            </a:r>
            <a:r>
              <a:rPr lang="en-US" altLang="zh-CN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16A</a:t>
            </a:r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</a:rPr>
              <a:t>大电流。</a:t>
            </a:r>
            <a:endParaRPr lang="zh-CN" altLang="en-US" sz="14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endParaRPr lang="zh-CN" altLang="en-US" sz="14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联动时控逻辑：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短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按一次开，开启；长按定时关机从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15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30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45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，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60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、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90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分钟调节；再短按</a:t>
            </a:r>
            <a:r>
              <a:rPr lang="en-US" altLang="zh-CN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1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次</a:t>
            </a:r>
            <a:r>
              <a:rPr lang="zh-CN" altLang="en-US" sz="1400" b="1">
                <a:solidFill>
                  <a:schemeClr val="tx1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关机。</a:t>
            </a:r>
            <a:r>
              <a:rPr lang="en-US" altLang="zh-CN" sz="1400">
                <a:latin typeface="阿里巴巴普惠体 L" panose="00020600040101010101" charset="-122"/>
                <a:ea typeface="阿里巴巴普惠体 L" panose="00020600040101010101" charset="-122"/>
                <a:cs typeface="阿里巴巴普惠体 B" panose="00020600040101010101" pitchFamily="18" charset="-122"/>
                <a:sym typeface="+mn-ea"/>
              </a:rPr>
              <a:t> </a:t>
            </a:r>
            <a:endParaRPr lang="en-US" altLang="zh-CN" sz="1400"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  <a:sym typeface="+mn-ea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联动高级设置：与地暖启停联动或不联动（独立由按键调节时控）。</a:t>
            </a:r>
            <a:endParaRPr lang="zh-CN" altLang="en-US" sz="14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  <a:p>
            <a:endParaRPr lang="zh-CN" altLang="en-US" sz="1400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r>
              <a:rPr lang="zh-CN" altLang="en-US" sz="1400" u="sng">
                <a:solidFill>
                  <a:srgbClr val="FF0000"/>
                </a:solidFill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联动控制可接防雾镜膜、照明灯、热水泵。</a:t>
            </a:r>
            <a:endParaRPr lang="zh-CN" altLang="en-US" sz="1400" u="sng">
              <a:solidFill>
                <a:srgbClr val="FF0000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  <a:sym typeface="+mn-ea"/>
            </a:endParaRPr>
          </a:p>
          <a:p>
            <a:endParaRPr lang="zh-CN" altLang="en-US" sz="1400">
              <a:solidFill>
                <a:schemeClr val="tx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5</a:t>
            </a:r>
            <a:r>
              <a:rPr lang="zh-CN" altLang="en-US" sz="1400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个按键：</a:t>
            </a:r>
            <a:r>
              <a:rPr lang="zh-CN" altLang="en-US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新风  </a:t>
            </a:r>
            <a:r>
              <a:rPr lang="en-US" altLang="zh-CN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+   </a:t>
            </a:r>
            <a:r>
              <a:rPr lang="zh-CN" altLang="en-US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开关  </a:t>
            </a:r>
            <a:r>
              <a:rPr lang="en-US" altLang="zh-CN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-         </a:t>
            </a:r>
            <a:r>
              <a:rPr lang="zh-CN" altLang="en-US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联动（</a:t>
            </a:r>
            <a:r>
              <a:rPr lang="zh-CN" altLang="en-US" sz="1400" b="1">
                <a:solidFill>
                  <a:schemeClr val="tx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灯）</a:t>
            </a:r>
            <a:endParaRPr lang="zh-CN" altLang="en-US" sz="1400">
              <a:solidFill>
                <a:schemeClr val="tx1"/>
              </a:solidFill>
              <a:latin typeface="阿里巴巴普惠体 L" panose="00020600040101010101" charset="-122"/>
              <a:ea typeface="阿里巴巴普惠体 L" panose="00020600040101010101" charset="-122"/>
              <a:cs typeface="阿里巴巴普惠体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6885" y="3441700"/>
            <a:ext cx="2540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RT8.5</a:t>
            </a:r>
            <a:r>
              <a:rPr lang="zh-CN" altLang="en-US" sz="14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新风地暖控制器</a:t>
            </a:r>
            <a:endParaRPr lang="zh-CN" altLang="en-US" sz="1400" dirty="0">
              <a:solidFill>
                <a:srgbClr val="00B05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endParaRPr lang="zh-CN" altLang="en-US" sz="1400" dirty="0">
              <a:solidFill>
                <a:srgbClr val="00B050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分析：</a:t>
            </a:r>
            <a:r>
              <a:rPr lang="zh-CN" altLang="en-US" sz="14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能装下几个继电器？</a:t>
            </a:r>
            <a:r>
              <a:rPr lang="zh-CN" altLang="en-US" sz="1400" dirty="0">
                <a:solidFill>
                  <a:srgbClr val="00B05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  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845" y="2981960"/>
            <a:ext cx="160655" cy="172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3518535"/>
            <a:ext cx="214630" cy="229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553085"/>
            <a:ext cx="3837305" cy="3842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95" y="553085"/>
            <a:ext cx="3848100" cy="384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740" y="4137025"/>
            <a:ext cx="82251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ctr" rtl="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基本完成：</a:t>
            </a:r>
            <a:endParaRPr lang="zh-CN" altLang="en-US" sz="1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L" panose="00020600040101010101" charset="-122"/>
              <a:ea typeface="阿里巴巴普惠体 L" panose="00020600040101010101" charset="-122"/>
              <a:cs typeface="宋体" panose="02010600030101010101" pitchFamily="2" charset="-122"/>
              <a:sym typeface="+mn-ea"/>
            </a:endParaRPr>
          </a:p>
          <a:p>
            <a:pPr marL="0" marR="0" indent="0" algn="ctr" rtl="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输配中心：修改安装背板，</a:t>
            </a:r>
            <a:r>
              <a:rPr lang="en-US" altLang="zh-CN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EPP</a:t>
            </a: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模具确定，主设计师：赵乐生；合作：</a:t>
            </a: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杨易</a:t>
            </a:r>
            <a:endParaRPr lang="zh-CN" altLang="en-US" sz="1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L" panose="00020600040101010101" charset="-122"/>
              <a:ea typeface="阿里巴巴普惠体 L" panose="00020600040101010101" charset="-122"/>
              <a:cs typeface="宋体" panose="02010600030101010101" pitchFamily="2" charset="-122"/>
              <a:sym typeface="+mn-ea"/>
            </a:endParaRPr>
          </a:p>
          <a:p>
            <a:pPr marL="0" marR="0" indent="0" algn="ctr" rtl="0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L" panose="00020600040101010101" charset="-122"/>
                <a:ea typeface="阿里巴巴普惠体 L" panose="00020600040101010101" charset="-122"/>
                <a:cs typeface="宋体" panose="02010600030101010101" pitchFamily="2" charset="-122"/>
                <a:sym typeface="+mn-ea"/>
              </a:rPr>
              <a:t>控制系统主设计师：童学，成员：林郑麟、周晋华、郑惠匀</a:t>
            </a:r>
            <a:endParaRPr lang="zh-CN" altLang="en-US" sz="1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L" panose="00020600040101010101" charset="-122"/>
              <a:ea typeface="阿里巴巴普惠体 L" panose="00020600040101010101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42210" y="344805"/>
            <a:ext cx="45656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全联供</a:t>
            </a:r>
            <a:r>
              <a:rPr lang="zh-CN" altLang="en-US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  <a:sym typeface="+mn-ea"/>
              </a:rPr>
              <a:t>系统</a:t>
            </a:r>
            <a:r>
              <a:rPr lang="zh-CN" altLang="en-US" sz="2800" dirty="0">
                <a:latin typeface="阿里巴巴普惠体 L" panose="00020600040101010101" charset="-122"/>
                <a:ea typeface="阿里巴巴普惠体 L" panose="00020600040101010101" charset="-122"/>
                <a:cs typeface="阿里巴巴普惠体 L" panose="00020600040101010101" charset="-122"/>
                <a:sym typeface="+mn-ea"/>
              </a:rPr>
              <a:t> </a:t>
            </a:r>
            <a:endParaRPr lang="zh-CN" altLang="en-US" sz="2800" dirty="0">
              <a:latin typeface="阿里巴巴普惠体 L" panose="00020600040101010101" charset="-122"/>
              <a:ea typeface="阿里巴巴普惠体 L" panose="00020600040101010101" charset="-122"/>
              <a:cs typeface="阿里巴巴普惠体 L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817245"/>
            <a:ext cx="7384415" cy="3279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344497884"/>
</p:tagLst>
</file>

<file path=ppt/tags/tag2.xml><?xml version="1.0" encoding="utf-8"?>
<p:tagLst xmlns:p="http://schemas.openxmlformats.org/presentationml/2006/main">
  <p:tag name="KSO_WM_UNIT_PLACING_PICTURE_USER_VIEWPORT" val="{&quot;height&quot;:3386,&quot;width&quot;:7251}"/>
</p:tagLst>
</file>

<file path=ppt/tags/tag3.xml><?xml version="1.0" encoding="utf-8"?>
<p:tagLst xmlns:p="http://schemas.openxmlformats.org/presentationml/2006/main">
  <p:tag name="REFSHAPE" val="440412748"/>
  <p:tag name="KSO_WM_UNIT_PLACING_PICTURE_USER_VIEWPORT" val="{&quot;height&quot;:9257,&quot;width&quot;:12034}"/>
</p:tagLst>
</file>

<file path=ppt/tags/tag4.xml><?xml version="1.0" encoding="utf-8"?>
<p:tagLst xmlns:p="http://schemas.openxmlformats.org/presentationml/2006/main">
  <p:tag name="REFSHAPE" val="529311268"/>
  <p:tag name="KSO_WM_UNIT_PLACING_PICTURE_USER_VIEWPORT" val="{&quot;height&quot;:3488,&quot;width&quot;:4006}"/>
</p:tagLst>
</file>

<file path=ppt/tags/tag5.xml><?xml version="1.0" encoding="utf-8"?>
<p:tagLst xmlns:p="http://schemas.openxmlformats.org/presentationml/2006/main">
  <p:tag name="KSO_WM_UNIT_PLACING_PICTURE_USER_VIEWPORT" val="{&quot;height&quot;:7080,&quot;width&quot;:4954}"/>
</p:tagLst>
</file>

<file path=ppt/tags/tag6.xml><?xml version="1.0" encoding="utf-8"?>
<p:tagLst xmlns:p="http://schemas.openxmlformats.org/presentationml/2006/main">
  <p:tag name="REFSHAPE" val="523490260"/>
  <p:tag name="KSO_WM_UNIT_PLACING_PICTURE_USER_VIEWPORT" val="{&quot;height&quot;:7347,&quot;width&quot;:6328}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3119</Words>
  <Application>WPS 演示</Application>
  <PresentationFormat/>
  <Paragraphs>304</Paragraphs>
  <Slides>45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阿里巴巴普惠体 L</vt:lpstr>
      <vt:lpstr>微软雅黑</vt:lpstr>
      <vt:lpstr>阿里巴巴普惠体 B</vt:lpstr>
      <vt:lpstr>阿里巴巴普惠体 R</vt:lpstr>
      <vt:lpstr>Arial Unicode MS</vt:lpstr>
      <vt:lpstr>阿里巴巴普惠体 M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木头</cp:lastModifiedBy>
  <cp:revision>178</cp:revision>
  <dcterms:created xsi:type="dcterms:W3CDTF">2015-05-11T23:07:00Z</dcterms:created>
  <dcterms:modified xsi:type="dcterms:W3CDTF">2020-06-03T14:57:41Z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